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02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03" r:id="rId19"/>
    <p:sldId id="305" r:id="rId20"/>
    <p:sldId id="304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CB0B6-1DFC-4FB4-A8AB-B6F7DD5A7A09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D78F-103C-4FD1-88FC-6F9C74F3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9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50E5-D86C-4755-853A-340C8B131812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11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1" y="1122363"/>
            <a:ext cx="1111794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Department of Computer Science and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75429" y="1284905"/>
            <a:ext cx="772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>                           </a:t>
            </a:r>
            <a:endParaRPr lang="en-US" sz="1800" b="1" kern="12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07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5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5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4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7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2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8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6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2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/>
            </a:r>
            <a:b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</a:br>
            <a: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/>
            </a:r>
            <a:b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</a:br>
            <a: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/>
            </a:r>
            <a:b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</a:br>
            <a:r>
              <a:rPr lang="en-US" sz="1800" b="1" kern="12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> 				DEPARTMENT OF COMPUTER SCIENCE &amp; ENGINEERING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F08A1-8946-464A-9CA9-86F32B3E8F5D}" type="datetimeFigureOut">
              <a:rPr lang="en-US" smtClean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E7E3-FAD6-405C-BF9A-C6EF9C107F0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0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0625" y="349743"/>
            <a:ext cx="100013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373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US" sz="4400" b="1" kern="1200" cap="all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solidFill>
            <a:srgbClr val="002060"/>
          </a:solidFill>
          <a:effectLst>
            <a:reflection blurRad="12700" stA="28000" endPos="45000" dist="10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41CA-632D-4795-A87C-6DFB369C3A0A}" type="datetime1">
              <a:rPr lang="en-US" smtClean="0"/>
              <a:pPr/>
              <a:t>7/29/21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2380523" cy="457200"/>
          </a:xfrm>
        </p:spPr>
        <p:txBody>
          <a:bodyPr/>
          <a:lstStyle/>
          <a:p>
            <a:r>
              <a:rPr lang="en-IN" dirty="0" smtClean="0"/>
              <a:t>IOT </a:t>
            </a:r>
            <a:r>
              <a:rPr lang="en-IN" dirty="0"/>
              <a:t>-</a:t>
            </a:r>
            <a:r>
              <a:rPr lang="en-IN" dirty="0" smtClean="0"/>
              <a:t>UNIT-I2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B90DE-CA9C-452B-80F9-35262CC2B07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712" y="1500175"/>
            <a:ext cx="10709875" cy="147002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SITA3008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Internet of Things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12" y="142852"/>
            <a:ext cx="1361017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2965" y="4000505"/>
            <a:ext cx="971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err="1" smtClean="0">
                <a:latin typeface="Cambria" pitchFamily="18" charset="0"/>
              </a:rPr>
              <a:t>E.Srividhya</a:t>
            </a:r>
            <a:endParaRPr lang="en-US" sz="2800" dirty="0">
              <a:latin typeface="Cambria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Cambria" pitchFamily="18" charset="0"/>
              </a:rPr>
              <a:t> DEPARTMENT OF COMPUTER SCIENCE AND ENGINEERING</a:t>
            </a:r>
            <a:endParaRPr lang="en-IN" sz="2000" dirty="0">
              <a:latin typeface="Cambria" pitchFamily="18" charset="0"/>
            </a:endParaRPr>
          </a:p>
        </p:txBody>
      </p:sp>
      <p:pic>
        <p:nvPicPr>
          <p:cNvPr id="7" name="Picture 1" descr="HEADER New cop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4" y="79394"/>
            <a:ext cx="11742056" cy="153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Blocks Of </a:t>
            </a:r>
            <a:r>
              <a:rPr lang="en-US" dirty="0" err="1"/>
              <a:t>IoT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402" y="1825625"/>
            <a:ext cx="52371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6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IoT</a:t>
            </a:r>
            <a:r>
              <a:rPr lang="en-US" dirty="0"/>
              <a:t> Architecture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396" y="1825625"/>
            <a:ext cx="87112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7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7" y="2615406"/>
            <a:ext cx="10448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5" y="2882106"/>
            <a:ext cx="98107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2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2" y="2748756"/>
            <a:ext cx="100488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2944019"/>
            <a:ext cx="102393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0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IoT</a:t>
            </a:r>
            <a:r>
              <a:rPr lang="en-US" dirty="0"/>
              <a:t> platform as the middleware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454" y="1825625"/>
            <a:ext cx="7695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144" y="1825624"/>
            <a:ext cx="7927848" cy="4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8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</a:t>
            </a:r>
            <a:r>
              <a:rPr lang="en-US" dirty="0" err="1"/>
              <a:t>IoT</a:t>
            </a:r>
            <a:r>
              <a:rPr lang="en-US" dirty="0"/>
              <a:t> supported Hardware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across these aspects, there are two different paradigms of </a:t>
            </a:r>
            <a:r>
              <a:rPr lang="en-US" dirty="0" err="1"/>
              <a:t>IoT</a:t>
            </a:r>
            <a:r>
              <a:rPr lang="en-US" dirty="0"/>
              <a:t> solution cluster deployment offered by </a:t>
            </a:r>
            <a:r>
              <a:rPr lang="en-US" dirty="0" err="1"/>
              <a:t>IoT</a:t>
            </a:r>
            <a:r>
              <a:rPr lang="en-US" dirty="0"/>
              <a:t> platform providers: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public </a:t>
            </a:r>
            <a:r>
              <a:rPr lang="en-US" dirty="0"/>
              <a:t>cloud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PaaS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self-hosted </a:t>
            </a:r>
            <a:r>
              <a:rPr lang="en-US" dirty="0"/>
              <a:t>private </a:t>
            </a:r>
            <a:r>
              <a:rPr lang="en-US" dirty="0" err="1"/>
              <a:t>IoT</a:t>
            </a:r>
            <a:r>
              <a:rPr lang="en-US" dirty="0"/>
              <a:t> cloud.</a:t>
            </a:r>
          </a:p>
        </p:txBody>
      </p:sp>
    </p:spTree>
    <p:extLst>
      <p:ext uri="{BB962C8B-B14F-4D97-AF65-F5344CB8AC3E}">
        <p14:creationId xmlns:p14="http://schemas.microsoft.com/office/powerpoint/2010/main" val="3172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IoT</a:t>
            </a:r>
            <a:r>
              <a:rPr lang="en-US" dirty="0"/>
              <a:t> cloud enablement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Platform-as-</a:t>
            </a:r>
            <a:r>
              <a:rPr lang="en-US" dirty="0" err="1" smtClean="0"/>
              <a:t>aservice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PaaS</a:t>
            </a:r>
            <a:r>
              <a:rPr lang="en-US" dirty="0" smtClean="0"/>
              <a:t>) allows </a:t>
            </a:r>
            <a:r>
              <a:rPr lang="en-US" dirty="0"/>
              <a:t>you to rent cloud infrastructure and an </a:t>
            </a:r>
            <a:r>
              <a:rPr lang="en-US" dirty="0" err="1"/>
              <a:t>IoT</a:t>
            </a:r>
            <a:r>
              <a:rPr lang="en-US" dirty="0"/>
              <a:t> platform all from a single technology provider.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might be ready-to-use </a:t>
            </a:r>
            <a:r>
              <a:rPr lang="en-US" dirty="0" err="1"/>
              <a:t>IoT</a:t>
            </a:r>
            <a:r>
              <a:rPr lang="en-US" dirty="0"/>
              <a:t> solutions (</a:t>
            </a:r>
            <a:r>
              <a:rPr lang="en-US" dirty="0" err="1"/>
              <a:t>IoT</a:t>
            </a:r>
            <a:r>
              <a:rPr lang="en-US" dirty="0"/>
              <a:t> cloud services) offered by the provider, built and hosted on its infrastructure.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one important capability of a modern </a:t>
            </a:r>
            <a:r>
              <a:rPr lang="en-US" dirty="0" err="1"/>
              <a:t>IoT</a:t>
            </a:r>
            <a:r>
              <a:rPr lang="en-US" dirty="0"/>
              <a:t> platform consists in a private </a:t>
            </a:r>
            <a:r>
              <a:rPr lang="en-US" dirty="0" err="1"/>
              <a:t>IoT</a:t>
            </a:r>
            <a:r>
              <a:rPr lang="en-US" dirty="0"/>
              <a:t> cloud enablement.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opposed to public </a:t>
            </a:r>
            <a:r>
              <a:rPr lang="en-US" dirty="0" err="1"/>
              <a:t>PaaS</a:t>
            </a:r>
            <a:r>
              <a:rPr lang="en-US" dirty="0"/>
              <a:t> solutions located at a provider’s cloud, a private </a:t>
            </a:r>
            <a:r>
              <a:rPr lang="en-US" dirty="0" err="1"/>
              <a:t>IoT</a:t>
            </a:r>
            <a:r>
              <a:rPr lang="en-US" dirty="0"/>
              <a:t> cloud can be hosted on any cloud infrastructure, including a private data center. </a:t>
            </a:r>
          </a:p>
        </p:txBody>
      </p:sp>
    </p:spTree>
    <p:extLst>
      <p:ext uri="{BB962C8B-B14F-4D97-AF65-F5344CB8AC3E}">
        <p14:creationId xmlns:p14="http://schemas.microsoft.com/office/powerpoint/2010/main" val="185531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 and Development of IOT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270" y="1825624"/>
            <a:ext cx="706745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64" y="2110581"/>
            <a:ext cx="8449055" cy="4226211"/>
          </a:xfrm>
        </p:spPr>
      </p:pic>
    </p:spTree>
    <p:extLst>
      <p:ext uri="{BB962C8B-B14F-4D97-AF65-F5344CB8AC3E}">
        <p14:creationId xmlns:p14="http://schemas.microsoft.com/office/powerpoint/2010/main" val="254596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is a prototype platform (open-source) based on an easy-to-use hardware and software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consists of a circuit board, which can be programed (referred to as a microcontroller) and a ready-made software called </a:t>
            </a:r>
            <a:r>
              <a:rPr lang="en-US" dirty="0" err="1"/>
              <a:t>Arduino</a:t>
            </a:r>
            <a:r>
              <a:rPr lang="en-US" dirty="0"/>
              <a:t> IDE (Integrated Development Environment), which is used to write and upload the computer code to the physical board.</a:t>
            </a:r>
          </a:p>
        </p:txBody>
      </p:sp>
    </p:spTree>
    <p:extLst>
      <p:ext uri="{BB962C8B-B14F-4D97-AF65-F5344CB8AC3E}">
        <p14:creationId xmlns:p14="http://schemas.microsoft.com/office/powerpoint/2010/main" val="100333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</a:t>
            </a:r>
            <a:r>
              <a:rPr lang="en-US" dirty="0"/>
              <a:t>features </a:t>
            </a:r>
            <a:r>
              <a:rPr lang="en-US" dirty="0" err="1" smtClean="0"/>
              <a:t>ardunio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Arduino</a:t>
            </a:r>
            <a:r>
              <a:rPr lang="en-US" dirty="0"/>
              <a:t> boards are able to read analog or digital input signals from different </a:t>
            </a:r>
            <a:r>
              <a:rPr lang="en-US" dirty="0" smtClean="0"/>
              <a:t>sensors</a:t>
            </a:r>
          </a:p>
          <a:p>
            <a:r>
              <a:rPr lang="en-US" dirty="0" smtClean="0"/>
              <a:t>Control </a:t>
            </a:r>
            <a:r>
              <a:rPr lang="en-US" dirty="0"/>
              <a:t>your board functions by sending a set of instructions to the </a:t>
            </a:r>
            <a:r>
              <a:rPr lang="en-US" dirty="0" smtClean="0"/>
              <a:t>microcontroller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/>
              <a:t>does not need an extra piece of hardware (called a programmer) in order to load a new code onto the board. </a:t>
            </a:r>
            <a:endParaRPr lang="en-US" dirty="0" smtClean="0"/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/>
              <a:t>IDE uses a simplified version of C</a:t>
            </a:r>
            <a:r>
              <a:rPr lang="en-US" dirty="0" smtClean="0"/>
              <a:t>++. 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/>
              <a:t>provides a standard form </a:t>
            </a:r>
            <a:r>
              <a:rPr lang="en-US" dirty="0" smtClean="0"/>
              <a:t>factor.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84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Board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Various kinds of </a:t>
            </a:r>
            <a:r>
              <a:rPr lang="en-US" dirty="0" err="1"/>
              <a:t>Arduino</a:t>
            </a:r>
            <a:r>
              <a:rPr lang="en-US" dirty="0"/>
              <a:t> boards are available depending on different microcontrollers used.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all </a:t>
            </a:r>
            <a:r>
              <a:rPr lang="en-US" dirty="0" err="1"/>
              <a:t>Arduino</a:t>
            </a:r>
            <a:r>
              <a:rPr lang="en-US" dirty="0"/>
              <a:t> boards have one thing in common: they are programed through the </a:t>
            </a:r>
            <a:r>
              <a:rPr lang="en-US" dirty="0" err="1"/>
              <a:t>Arduino</a:t>
            </a:r>
            <a:r>
              <a:rPr lang="en-US" dirty="0"/>
              <a:t> IDE.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differences are based on the number of inputs and outputs (the number of sensors, LEDs, and buttons you can use on a single board), speed, operating voltage, form factor etc.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boards are designed to be embedded and have </a:t>
            </a:r>
            <a:r>
              <a:rPr lang="en-US" dirty="0" smtClean="0"/>
              <a:t>no  </a:t>
            </a:r>
            <a:r>
              <a:rPr lang="en-US" dirty="0"/>
              <a:t>programming interface which you would need to buy separately.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can run directly from a 3.7V battery, others need at least 5V</a:t>
            </a:r>
          </a:p>
        </p:txBody>
      </p:sp>
    </p:spTree>
    <p:extLst>
      <p:ext uri="{BB962C8B-B14F-4D97-AF65-F5344CB8AC3E}">
        <p14:creationId xmlns:p14="http://schemas.microsoft.com/office/powerpoint/2010/main" val="122074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255" y="1807337"/>
            <a:ext cx="68292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7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587" y="2420144"/>
            <a:ext cx="7362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1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524" y="1825625"/>
            <a:ext cx="71109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214" y="1825625"/>
            <a:ext cx="61535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3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648" y="1825625"/>
            <a:ext cx="5694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5" y="2891631"/>
            <a:ext cx="73342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787" y="2368296"/>
            <a:ext cx="8734425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1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1779904"/>
            <a:ext cx="7772400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82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248" y="2110581"/>
            <a:ext cx="8385047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80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16" y="1825624"/>
            <a:ext cx="7242048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2129631"/>
            <a:ext cx="71437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43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768" y="1825625"/>
            <a:ext cx="85222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1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526" y="2436526"/>
            <a:ext cx="7461314" cy="19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6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/>
              <a:t>Arduino</a:t>
            </a:r>
            <a:r>
              <a:rPr lang="en-US" b="0" dirty="0"/>
              <a:t> IDE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</a:t>
            </a:r>
            <a:r>
              <a:rPr lang="en-US" dirty="0"/>
              <a:t>− First you must have your </a:t>
            </a:r>
            <a:r>
              <a:rPr lang="en-US" dirty="0" err="1"/>
              <a:t>Arduino</a:t>
            </a:r>
            <a:r>
              <a:rPr lang="en-US" dirty="0"/>
              <a:t> board (you can choose your favorite board) and a USB </a:t>
            </a:r>
            <a:r>
              <a:rPr lang="en-US" dirty="0" smtClean="0"/>
              <a:t>cable.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Step </a:t>
            </a:r>
            <a:r>
              <a:rPr lang="en-US" b="1" dirty="0"/>
              <a:t>2 − </a:t>
            </a:r>
            <a:r>
              <a:rPr lang="en-US" dirty="0"/>
              <a:t>Download </a:t>
            </a:r>
            <a:r>
              <a:rPr lang="en-US" dirty="0" err="1"/>
              <a:t>Arduino</a:t>
            </a:r>
            <a:r>
              <a:rPr lang="en-US" dirty="0"/>
              <a:t> IDE Software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8" y="2957527"/>
            <a:ext cx="2331720" cy="1294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50" y="2780250"/>
            <a:ext cx="2545062" cy="14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533" y="1825625"/>
            <a:ext cx="59309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3 − Power up your </a:t>
            </a:r>
            <a:r>
              <a:rPr lang="en-US" b="1" dirty="0" smtClean="0"/>
              <a:t>board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 </a:t>
            </a:r>
          </a:p>
          <a:p>
            <a:r>
              <a:rPr lang="en-US" b="1" dirty="0"/>
              <a:t>Step 4 − Launch </a:t>
            </a:r>
            <a:r>
              <a:rPr lang="en-US" b="1" dirty="0" err="1"/>
              <a:t>Arduino</a:t>
            </a:r>
            <a:r>
              <a:rPr lang="en-US" b="1" dirty="0"/>
              <a:t> IDE 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56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668" y="1825625"/>
            <a:ext cx="68906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1: Purpose &amp; Requirements Specification </a:t>
            </a:r>
            <a:endParaRPr lang="en-US" dirty="0" smtClean="0"/>
          </a:p>
          <a:p>
            <a:r>
              <a:rPr lang="en-US" dirty="0"/>
              <a:t>Step 2: Process Specification </a:t>
            </a:r>
            <a:endParaRPr lang="en-US" dirty="0" smtClean="0"/>
          </a:p>
          <a:p>
            <a:r>
              <a:rPr lang="en-US" dirty="0"/>
              <a:t>Step 3: Domain Model Specification </a:t>
            </a:r>
            <a:endParaRPr lang="en-US" dirty="0" smtClean="0"/>
          </a:p>
          <a:p>
            <a:r>
              <a:rPr lang="en-US" dirty="0"/>
              <a:t>Step 4: Information Model Specification </a:t>
            </a:r>
            <a:endParaRPr lang="en-US" dirty="0" smtClean="0"/>
          </a:p>
          <a:p>
            <a:r>
              <a:rPr lang="en-US" dirty="0"/>
              <a:t>Step 5: Service Specifications </a:t>
            </a:r>
            <a:endParaRPr lang="en-US" dirty="0" smtClean="0"/>
          </a:p>
          <a:p>
            <a:r>
              <a:rPr lang="en-US" dirty="0"/>
              <a:t>Step 6: </a:t>
            </a:r>
            <a:r>
              <a:rPr lang="en-US" dirty="0" err="1"/>
              <a:t>IoT</a:t>
            </a:r>
            <a:r>
              <a:rPr lang="en-US" dirty="0"/>
              <a:t> Level Specification </a:t>
            </a:r>
            <a:endParaRPr lang="en-US" dirty="0" smtClean="0"/>
          </a:p>
          <a:p>
            <a:r>
              <a:rPr lang="en-US" dirty="0"/>
              <a:t>Step 7: Functional View Specification </a:t>
            </a:r>
            <a:endParaRPr lang="en-US" dirty="0" smtClean="0"/>
          </a:p>
          <a:p>
            <a:r>
              <a:rPr lang="en-US" dirty="0"/>
              <a:t>Step 8: Operational View Specification </a:t>
            </a:r>
            <a:endParaRPr lang="en-US" dirty="0" smtClean="0"/>
          </a:p>
          <a:p>
            <a:r>
              <a:rPr lang="en-US" dirty="0"/>
              <a:t>Step 9: Device &amp; Component Integration </a:t>
            </a:r>
            <a:endParaRPr lang="en-US" dirty="0" smtClean="0"/>
          </a:p>
          <a:p>
            <a:r>
              <a:rPr lang="en-US" dirty="0"/>
              <a:t>Step 10: Application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10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5 − Open your first project. </a:t>
            </a:r>
            <a:endParaRPr lang="en-US" dirty="0"/>
          </a:p>
          <a:p>
            <a:r>
              <a:rPr lang="en-US" dirty="0"/>
              <a:t>Once the software starts, you have two options − </a:t>
            </a:r>
          </a:p>
          <a:p>
            <a:pPr marL="0" indent="0">
              <a:buNone/>
            </a:pPr>
            <a:r>
              <a:rPr lang="en-US" dirty="0" smtClean="0"/>
              <a:t>-Create </a:t>
            </a:r>
            <a:r>
              <a:rPr lang="en-US" dirty="0"/>
              <a:t>a new project. </a:t>
            </a:r>
          </a:p>
          <a:p>
            <a:pPr marL="0" indent="0">
              <a:buNone/>
            </a:pPr>
            <a:r>
              <a:rPr lang="en-US" dirty="0" smtClean="0"/>
              <a:t>-Open </a:t>
            </a:r>
            <a:r>
              <a:rPr lang="en-US" dirty="0"/>
              <a:t>an existing project example. </a:t>
            </a:r>
          </a:p>
          <a:p>
            <a:endParaRPr lang="en-US" dirty="0"/>
          </a:p>
          <a:p>
            <a:r>
              <a:rPr lang="en-US" dirty="0"/>
              <a:t>To create a new project, select File → New.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52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289" y="1825624"/>
            <a:ext cx="7699248" cy="4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65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an existing project example, select File → Example → Basics → Blink.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91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168" y="1690688"/>
            <a:ext cx="9162288" cy="50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4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Here, we are selecting just one of the examples with the name </a:t>
            </a:r>
            <a:r>
              <a:rPr lang="en-US" b="1" dirty="0"/>
              <a:t>Blink</a:t>
            </a:r>
            <a:r>
              <a:rPr lang="en-US" dirty="0"/>
              <a:t>. It turns the LED on and off with some time delay. You can select any other example from the list. </a:t>
            </a:r>
            <a:endParaRPr lang="en-US" dirty="0" smtClean="0"/>
          </a:p>
          <a:p>
            <a:r>
              <a:rPr lang="en-US" b="1" dirty="0"/>
              <a:t>Step 6 − Select your </a:t>
            </a:r>
            <a:r>
              <a:rPr lang="en-US" b="1" dirty="0" err="1"/>
              <a:t>Arduino</a:t>
            </a:r>
            <a:r>
              <a:rPr lang="en-US" b="1" dirty="0"/>
              <a:t> board. </a:t>
            </a:r>
            <a:endParaRPr lang="en-US" dirty="0"/>
          </a:p>
          <a:p>
            <a:r>
              <a:rPr lang="en-US" dirty="0"/>
              <a:t>To avoid any error while uploading your program to the board, you must select the correct </a:t>
            </a:r>
            <a:r>
              <a:rPr lang="en-US" dirty="0" err="1"/>
              <a:t>Arduino</a:t>
            </a:r>
            <a:r>
              <a:rPr lang="en-US" dirty="0"/>
              <a:t> board name, which matches with the board connected to your computer. </a:t>
            </a:r>
          </a:p>
          <a:p>
            <a:r>
              <a:rPr lang="en-US" dirty="0"/>
              <a:t>Go to Tools → Board and select your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03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825624"/>
            <a:ext cx="7955280" cy="48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01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Here, we have selected </a:t>
            </a:r>
            <a:r>
              <a:rPr lang="en-US" dirty="0" err="1"/>
              <a:t>Arduino</a:t>
            </a:r>
            <a:r>
              <a:rPr lang="en-US" dirty="0"/>
              <a:t> Uno board according to our tutorial, but you must select the name matching the board that you are using. </a:t>
            </a:r>
            <a:endParaRPr lang="en-US" dirty="0" smtClean="0"/>
          </a:p>
          <a:p>
            <a:r>
              <a:rPr lang="en-US" b="1" dirty="0"/>
              <a:t>Step 7 − Select your serial port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503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784" y="1880488"/>
            <a:ext cx="6464808" cy="48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2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8 − Upload the program to your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0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1825624"/>
            <a:ext cx="8485632" cy="4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Embedded system hardware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526" y="1825625"/>
            <a:ext cx="69109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13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IoT</a:t>
            </a:r>
            <a:r>
              <a:rPr lang="en-US" dirty="0"/>
              <a:t> Platforms Overview: </a:t>
            </a:r>
            <a:r>
              <a:rPr lang="en-US" dirty="0" err="1"/>
              <a:t>Arduino</a:t>
            </a:r>
            <a:r>
              <a:rPr lang="en-US" dirty="0"/>
              <a:t>, Raspberry Pi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784" y="1825624"/>
            <a:ext cx="6905424" cy="46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5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platform was created back in 2005 by the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smtClean="0"/>
              <a:t>company.</a:t>
            </a:r>
          </a:p>
          <a:p>
            <a:r>
              <a:rPr lang="en-US" dirty="0" err="1"/>
              <a:t>Arduino</a:t>
            </a:r>
            <a:r>
              <a:rPr lang="en-US" dirty="0"/>
              <a:t> is sensible to literally every environment by receiving source data from different external sensors and is capable to interact with other control elements over various devices, engines and drives. </a:t>
            </a:r>
            <a:endParaRPr lang="en-US" dirty="0" smtClean="0"/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/>
              <a:t>has a built-in micro controller that operates on the </a:t>
            </a:r>
            <a:r>
              <a:rPr lang="en-US" dirty="0" err="1"/>
              <a:t>Arduino</a:t>
            </a:r>
            <a:r>
              <a:rPr lang="en-US" dirty="0"/>
              <a:t> software.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90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integrated development environment (IDE) is composed of the open source code and works equally good with </a:t>
            </a:r>
            <a:r>
              <a:rPr lang="en-US" dirty="0" err="1"/>
              <a:t>Мac</a:t>
            </a:r>
            <a:r>
              <a:rPr lang="en-US" dirty="0"/>
              <a:t>, Linux and Windows OS. </a:t>
            </a:r>
            <a:endParaRPr lang="en-US" dirty="0" smtClean="0"/>
          </a:p>
          <a:p>
            <a:r>
              <a:rPr lang="en-US" dirty="0" smtClean="0"/>
              <a:t>Based </a:t>
            </a:r>
            <a:r>
              <a:rPr lang="en-US" dirty="0"/>
              <a:t>on a </a:t>
            </a:r>
            <a:r>
              <a:rPr lang="en-US" i="1" dirty="0"/>
              <a:t>processing </a:t>
            </a:r>
            <a:r>
              <a:rPr lang="en-US" dirty="0"/>
              <a:t>programming language, the </a:t>
            </a:r>
            <a:r>
              <a:rPr lang="en-US" dirty="0" err="1"/>
              <a:t>Arduino</a:t>
            </a:r>
            <a:r>
              <a:rPr lang="en-US" dirty="0"/>
              <a:t> platform seems to be created for new users and for experiments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4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Raspberry Pi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Raspberry Pi </a:t>
            </a:r>
            <a:r>
              <a:rPr lang="en-US" dirty="0"/>
              <a:t>(/</a:t>
            </a:r>
            <a:r>
              <a:rPr lang="en-US" dirty="0" err="1"/>
              <a:t>paɪ</a:t>
            </a:r>
            <a:r>
              <a:rPr lang="en-US" dirty="0"/>
              <a:t>/) is a series of small single-board computers developed in the United Kingdom by the Raspberry Pi Foundation in association with Broadcom </a:t>
            </a:r>
            <a:endParaRPr lang="en-US" dirty="0" smtClean="0"/>
          </a:p>
          <a:p>
            <a:r>
              <a:rPr lang="en-US" dirty="0"/>
              <a:t>After the release of the second board type, the Raspberry Pi Foundation set up a new entity, named Raspberry Pi Trading, and installed </a:t>
            </a:r>
            <a:r>
              <a:rPr lang="en-US" dirty="0" err="1"/>
              <a:t>Eben</a:t>
            </a:r>
            <a:r>
              <a:rPr lang="en-US" dirty="0"/>
              <a:t> Upton as CEO, with the responsibility of developing </a:t>
            </a:r>
            <a:r>
              <a:rPr lang="en-US" dirty="0" smtClean="0"/>
              <a:t>technology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41" y="4548949"/>
            <a:ext cx="5191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936" y="1825624"/>
            <a:ext cx="8083296" cy="4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0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Embedded </a:t>
            </a:r>
            <a:r>
              <a:rPr lang="en-US" dirty="0" smtClean="0"/>
              <a:t>system -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embedded system that uses the devices for the operating system is based on the language platform, mainly where the real-time operation would be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Microcontrollers for Embedded Computing with </a:t>
            </a:r>
            <a:r>
              <a:rPr lang="en-US" dirty="0" err="1"/>
              <a:t>IoT</a:t>
            </a:r>
            <a:r>
              <a:rPr lang="en-US" dirty="0"/>
              <a:t>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Bit depth </a:t>
            </a:r>
          </a:p>
          <a:p>
            <a:r>
              <a:rPr lang="en-US" dirty="0" smtClean="0"/>
              <a:t>Memory</a:t>
            </a:r>
          </a:p>
          <a:p>
            <a:r>
              <a:rPr lang="en-US" dirty="0" smtClean="0"/>
              <a:t>GPIO</a:t>
            </a:r>
          </a:p>
          <a:p>
            <a:r>
              <a:rPr lang="en-US" dirty="0" smtClean="0"/>
              <a:t>Power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5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IOT System on chip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618" y="1825625"/>
            <a:ext cx="84087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17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/>
              <a:t>SoC</a:t>
            </a:r>
            <a:r>
              <a:rPr lang="en-US" dirty="0"/>
              <a:t> (system on chip in </a:t>
            </a:r>
            <a:r>
              <a:rPr lang="en-US" dirty="0" err="1"/>
              <a:t>IoT</a:t>
            </a:r>
            <a:r>
              <a:rPr lang="en-US" dirty="0"/>
              <a:t>) can be used for numerous applications as </a:t>
            </a:r>
            <a:r>
              <a:rPr lang="en-US" dirty="0" smtClean="0"/>
              <a:t>: </a:t>
            </a:r>
          </a:p>
          <a:p>
            <a:r>
              <a:rPr lang="en-US" dirty="0" smtClean="0"/>
              <a:t>Mobile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M2M-Communication </a:t>
            </a:r>
          </a:p>
          <a:p>
            <a:pPr marL="0" indent="0">
              <a:buNone/>
            </a:pPr>
            <a:r>
              <a:rPr lang="en-US" dirty="0"/>
              <a:t>• Real time location finding tags </a:t>
            </a:r>
          </a:p>
          <a:p>
            <a:pPr marL="0" indent="0">
              <a:buNone/>
            </a:pPr>
            <a:r>
              <a:rPr lang="en-US" dirty="0"/>
              <a:t>• Thermostats </a:t>
            </a:r>
          </a:p>
          <a:p>
            <a:pPr marL="0" indent="0">
              <a:buNone/>
            </a:pPr>
            <a:r>
              <a:rPr lang="en-US" dirty="0"/>
              <a:t>• Smart meters </a:t>
            </a:r>
          </a:p>
          <a:p>
            <a:pPr marL="0" indent="0">
              <a:buNone/>
            </a:pPr>
            <a:r>
              <a:rPr lang="en-US" dirty="0"/>
              <a:t>• Wireless sensor devices </a:t>
            </a:r>
          </a:p>
          <a:p>
            <a:pPr marL="0" indent="0">
              <a:buNone/>
            </a:pPr>
            <a:r>
              <a:rPr lang="en-US" dirty="0"/>
              <a:t>• Serial to </a:t>
            </a:r>
            <a:r>
              <a:rPr lang="en-US" dirty="0" err="1"/>
              <a:t>WiFi</a:t>
            </a:r>
            <a:r>
              <a:rPr lang="en-US" dirty="0"/>
              <a:t> converter </a:t>
            </a:r>
          </a:p>
          <a:p>
            <a:pPr marL="0" indent="0">
              <a:buNone/>
            </a:pPr>
            <a:r>
              <a:rPr lang="en-US" dirty="0"/>
              <a:t>• Voice Over </a:t>
            </a:r>
            <a:r>
              <a:rPr lang="en-US" dirty="0" err="1"/>
              <a:t>WiFi</a:t>
            </a:r>
            <a:r>
              <a:rPr lang="en-US" dirty="0"/>
              <a:t> compliant phones </a:t>
            </a:r>
          </a:p>
          <a:p>
            <a:pPr marL="0" indent="0">
              <a:buNone/>
            </a:pPr>
            <a:r>
              <a:rPr lang="en-US" dirty="0"/>
              <a:t>• Home automation </a:t>
            </a:r>
          </a:p>
          <a:p>
            <a:pPr marL="0" indent="0">
              <a:buNone/>
            </a:pPr>
            <a:r>
              <a:rPr lang="en-US" dirty="0"/>
              <a:t>• Health care devices and </a:t>
            </a:r>
            <a:r>
              <a:rPr lang="en-US" dirty="0" err="1"/>
              <a:t>equipments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1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982</Words>
  <Application>Microsoft Office PowerPoint</Application>
  <PresentationFormat>Widescreen</PresentationFormat>
  <Paragraphs>101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</vt:lpstr>
      <vt:lpstr>Office Theme</vt:lpstr>
      <vt:lpstr>SITA3008 and Internet of Things</vt:lpstr>
      <vt:lpstr>Design and Development of IOT</vt:lpstr>
      <vt:lpstr>PowerPoint Presentation</vt:lpstr>
      <vt:lpstr>PowerPoint Presentation</vt:lpstr>
      <vt:lpstr>Embedded system hardware</vt:lpstr>
      <vt:lpstr>Embedded system - Software</vt:lpstr>
      <vt:lpstr>Microcontrollers for Embedded Computing with IoT Devices</vt:lpstr>
      <vt:lpstr>IOT System on chip</vt:lpstr>
      <vt:lpstr>PowerPoint Presentation</vt:lpstr>
      <vt:lpstr>Building Blocks Of IoT</vt:lpstr>
      <vt:lpstr>IoT Architecture Layers</vt:lpstr>
      <vt:lpstr>PowerPoint Presentation</vt:lpstr>
      <vt:lpstr>PowerPoint Presentation</vt:lpstr>
      <vt:lpstr>PowerPoint Presentation</vt:lpstr>
      <vt:lpstr>PowerPoint Presentation</vt:lpstr>
      <vt:lpstr>IoT platform as the middleware</vt:lpstr>
      <vt:lpstr>PowerPoint Presentation</vt:lpstr>
      <vt:lpstr>Overview of IoT supported Hardware platforms</vt:lpstr>
      <vt:lpstr>IoT cloud enablement</vt:lpstr>
      <vt:lpstr>PowerPoint Presentation</vt:lpstr>
      <vt:lpstr>Arduino</vt:lpstr>
      <vt:lpstr>key features ardunio</vt:lpstr>
      <vt:lpstr>Board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 Platforms Overview: Arduino, Raspberry Pi </vt:lpstr>
      <vt:lpstr>PowerPoint Presentation</vt:lpstr>
      <vt:lpstr>PowerPoint Presentation</vt:lpstr>
      <vt:lpstr>Raspberry Pi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MATHI.B</dc:creator>
  <cp:lastModifiedBy>MATHI.B</cp:lastModifiedBy>
  <cp:revision>121</cp:revision>
  <dcterms:created xsi:type="dcterms:W3CDTF">2021-07-11T07:44:46Z</dcterms:created>
  <dcterms:modified xsi:type="dcterms:W3CDTF">2021-07-29T05:42:02Z</dcterms:modified>
</cp:coreProperties>
</file>